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597" r:id="rId2"/>
    <p:sldId id="595" r:id="rId3"/>
    <p:sldId id="723" r:id="rId4"/>
    <p:sldId id="724" r:id="rId5"/>
    <p:sldId id="725" r:id="rId6"/>
    <p:sldId id="727" r:id="rId7"/>
    <p:sldId id="729" r:id="rId8"/>
    <p:sldId id="728" r:id="rId9"/>
    <p:sldId id="733" r:id="rId10"/>
    <p:sldId id="734" r:id="rId11"/>
    <p:sldId id="722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86356"/>
  </p:normalViewPr>
  <p:slideViewPr>
    <p:cSldViewPr snapToGrid="0" snapToObjects="1">
      <p:cViewPr varScale="1">
        <p:scale>
          <a:sx n="60" d="100"/>
          <a:sy n="60" d="100"/>
        </p:scale>
        <p:origin x="9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5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08:41:02.127" idx="1">
    <p:pos x="10" y="10"/>
    <p:text>Comentar de 14 a 16 pero de 16 a 18 no están todos
Comentar que Aragón financia una ampliación de la muestra para tener resultados autonómicos robustos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t>3/10/2026</a:t>
            </a:fld>
            <a:endParaRPr lang="en-US" dirty="0">
              <a:latin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D4-6A77-2948-88A0-1C8FDD3169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s-ES_tradnl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7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9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0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074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Nº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3801" y="6336000"/>
            <a:ext cx="838199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" y="6336000"/>
            <a:ext cx="838199" cy="3600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/>
            <a:fld id="{1A290D8D-6BA0-418D-AFED-C65293F70DA0}" type="slidenum">
              <a:rPr lang="en-US" sz="10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‹Nº›</a:t>
            </a:fld>
            <a:endParaRPr lang="es-ES_tradnl" sz="1000" baseline="0" dirty="0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3"/>
          </p:nvPr>
        </p:nvSpPr>
        <p:spPr>
          <a:xfrm>
            <a:off x="838200" y="6336000"/>
            <a:ext cx="1051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00" r:id="rId4"/>
    <p:sldLayoutId id="2147483850" r:id="rId5"/>
    <p:sldLayoutId id="214748385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77962" y="3689497"/>
            <a:ext cx="10314038" cy="1945759"/>
          </a:xfrm>
        </p:spPr>
        <p:txBody>
          <a:bodyPr/>
          <a:lstStyle/>
          <a:p>
            <a:r>
              <a:rPr lang="es-ES_tradnl" sz="4400" dirty="0" smtClean="0"/>
              <a:t>AMPLIACIÓN DEL CRIBADO DE CÁNCER COLORRECTAL EN  ARAGÓN</a:t>
            </a:r>
            <a:br>
              <a:rPr lang="es-ES_tradnl" sz="4400" dirty="0" smtClean="0"/>
            </a:br>
            <a:r>
              <a:rPr lang="es-ES_tradnl" sz="4400" dirty="0"/>
              <a:t/>
            </a:r>
            <a:br>
              <a:rPr lang="es-ES_tradnl" sz="4400" dirty="0"/>
            </a:br>
            <a:r>
              <a:rPr lang="es-ES_tradnl" sz="4400" dirty="0" smtClean="0"/>
              <a:t>Marzo de 2026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5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AutoShape 2" descr="Vista previa de imagen"/>
          <p:cNvSpPr>
            <a:spLocks noGrp="1" noChangeAspect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43" t="17096" r="37189" b="12971"/>
          <a:stretch/>
        </p:blipFill>
        <p:spPr>
          <a:xfrm>
            <a:off x="1135865" y="92377"/>
            <a:ext cx="9517446" cy="6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357298" y="1240973"/>
            <a:ext cx="9720000" cy="2689096"/>
          </a:xfrm>
        </p:spPr>
        <p:txBody>
          <a:bodyPr/>
          <a:lstStyle/>
          <a:p>
            <a:pPr algn="ctr"/>
            <a:r>
              <a:rPr lang="es-ES" sz="5000" dirty="0" smtClean="0"/>
              <a:t>Gracias</a:t>
            </a:r>
            <a:endParaRPr lang="es-ES_tradnl" sz="5000" dirty="0"/>
          </a:p>
        </p:txBody>
      </p:sp>
    </p:spTree>
    <p:extLst>
      <p:ext uri="{BB962C8B-B14F-4D97-AF65-F5344CB8AC3E}">
        <p14:creationId xmlns:p14="http://schemas.microsoft.com/office/powerpoint/2010/main" val="35520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1535" t="27395" r="11276" b="-1"/>
          <a:stretch/>
        </p:blipFill>
        <p:spPr>
          <a:xfrm>
            <a:off x="8566297" y="2244036"/>
            <a:ext cx="3625703" cy="4149355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cáncer </a:t>
            </a:r>
            <a:r>
              <a:rPr lang="es-ES" dirty="0" err="1" smtClean="0"/>
              <a:t>colorrectal</a:t>
            </a:r>
            <a:r>
              <a:rPr lang="es-ES" dirty="0" smtClean="0"/>
              <a:t>. Situación en Aragón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435935" y="1222745"/>
            <a:ext cx="827213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El cáncer </a:t>
            </a:r>
            <a:r>
              <a:rPr lang="es-ES" sz="2400" b="1" dirty="0" err="1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es uno de los tumores más frecuentes en el mundo.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Año 2022: Más de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1,9 millones de nuevos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casos, y entre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900.000 y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930.000 fallecimientos (OMS)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Segunda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causa de muerte por cáncer en el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mundo, y en España.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Aragón 2024: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1.290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casos,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14.51% del total de tumores.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466 fallecidos residentes en Aragón en ese año.</a:t>
            </a: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el tumor más diagnosticado en Aragón, por encima de próstata y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mama. </a:t>
            </a:r>
          </a:p>
        </p:txBody>
      </p:sp>
    </p:spTree>
    <p:extLst>
      <p:ext uri="{BB962C8B-B14F-4D97-AF65-F5344CB8AC3E}">
        <p14:creationId xmlns:p14="http://schemas.microsoft.com/office/powerpoint/2010/main" val="12109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67292" y="446569"/>
            <a:ext cx="9888280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Factores que pueden influir en desarrollar un cáncer </a:t>
            </a:r>
            <a:r>
              <a:rPr lang="es-ES" sz="3200" b="1" dirty="0" err="1" smtClean="0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Factores </a:t>
            </a: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genéticos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, que tienen un papel importante en algunos casos.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eterminadas </a:t>
            </a:r>
            <a:r>
              <a:rPr lang="es-ES" sz="2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patologías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que, con el tiempo, pueden aumentar el riesgo de desarrollar este tipo de cáncer. </a:t>
            </a: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arenR"/>
            </a:pP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Factores modificables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1"/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Factores ambientales (exposición a contaminantes)</a:t>
            </a:r>
          </a:p>
          <a:p>
            <a:pPr lvl="1"/>
            <a:endParaRPr lang="es-ES" sz="2400" b="1" u="sng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s-ES" sz="24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Estilo de vida </a:t>
            </a:r>
          </a:p>
          <a:p>
            <a:endParaRPr lang="es-ES" sz="3200" b="1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67896" y="189000"/>
            <a:ext cx="9720000" cy="594000"/>
          </a:xfrm>
        </p:spPr>
        <p:txBody>
          <a:bodyPr>
            <a:normAutofit/>
          </a:bodyPr>
          <a:lstStyle/>
          <a:p>
            <a:r>
              <a:rPr lang="es-ES" dirty="0" smtClean="0"/>
              <a:t>El cáncer </a:t>
            </a:r>
            <a:r>
              <a:rPr lang="es-ES" dirty="0" err="1" smtClean="0"/>
              <a:t>colorrectal</a:t>
            </a:r>
            <a:r>
              <a:rPr lang="es-ES" dirty="0" smtClean="0"/>
              <a:t>. Prevención Primaria</a:t>
            </a: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889589" y="784128"/>
            <a:ext cx="111677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El 70% de los cánceres </a:t>
            </a:r>
            <a:r>
              <a:rPr lang="es-E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colorrectales</a:t>
            </a:r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 son evitables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-Regular"/>
              </a:rPr>
              <a:t>con medidas de estilo de vida:</a:t>
            </a:r>
          </a:p>
          <a:p>
            <a:endParaRPr lang="es-ES" b="1" dirty="0" smtClean="0"/>
          </a:p>
          <a:p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Alimentación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saludable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r>
              <a:rPr lang="es-ES" sz="2000" dirty="0" smtClean="0"/>
              <a:t>Incrementar </a:t>
            </a:r>
            <a:r>
              <a:rPr lang="es-ES" sz="2000" dirty="0"/>
              <a:t>el consumo de </a:t>
            </a:r>
            <a:r>
              <a:rPr lang="es-ES" sz="2000" dirty="0" smtClean="0"/>
              <a:t>fibra, cereales integrales, legumbres, </a:t>
            </a:r>
            <a:r>
              <a:rPr lang="es-ES" sz="2000" dirty="0"/>
              <a:t>frutas y verduras, especialmente </a:t>
            </a:r>
            <a:r>
              <a:rPr lang="es-ES" sz="2000" dirty="0" smtClean="0"/>
              <a:t>brócoli</a:t>
            </a:r>
            <a:r>
              <a:rPr lang="es-ES" sz="2000" dirty="0"/>
              <a:t>, </a:t>
            </a:r>
            <a:r>
              <a:rPr lang="es-ES" sz="2000" dirty="0" smtClean="0"/>
              <a:t>coliflor</a:t>
            </a:r>
            <a:r>
              <a:rPr lang="es-ES" sz="2000" dirty="0"/>
              <a:t> </a:t>
            </a:r>
            <a:r>
              <a:rPr lang="es-ES" sz="2000" dirty="0" smtClean="0"/>
              <a:t>y verduras de hoja verde.</a:t>
            </a:r>
            <a:endParaRPr lang="es-ES" sz="2000" dirty="0"/>
          </a:p>
          <a:p>
            <a:pPr lvl="1"/>
            <a:r>
              <a:rPr lang="es-ES" sz="2000" dirty="0" smtClean="0"/>
              <a:t>Evitar alimentos </a:t>
            </a:r>
            <a:r>
              <a:rPr lang="es-ES" sz="2000" dirty="0" err="1" smtClean="0"/>
              <a:t>ultraprocesados</a:t>
            </a:r>
            <a:r>
              <a:rPr lang="es-ES" sz="2000" dirty="0" smtClean="0"/>
              <a:t> y limitar alimentos muy calóricos y bebidas azucaradas.</a:t>
            </a:r>
          </a:p>
          <a:p>
            <a:pPr lvl="1"/>
            <a:r>
              <a:rPr lang="es-ES" sz="2000" dirty="0" smtClean="0"/>
              <a:t>Ingesta moderada </a:t>
            </a:r>
            <a:r>
              <a:rPr lang="es-ES" sz="2000" dirty="0"/>
              <a:t>de </a:t>
            </a:r>
            <a:r>
              <a:rPr lang="es-ES" sz="2000" dirty="0" smtClean="0"/>
              <a:t>carnes rojas, carnes </a:t>
            </a:r>
            <a:r>
              <a:rPr lang="es-ES" sz="2000" dirty="0"/>
              <a:t>procesadas o </a:t>
            </a:r>
            <a:r>
              <a:rPr lang="es-ES" sz="2000" dirty="0" smtClean="0"/>
              <a:t>ahumadas</a:t>
            </a:r>
          </a:p>
          <a:p>
            <a:pPr lvl="1"/>
            <a:endParaRPr lang="es-ES" sz="2000" dirty="0"/>
          </a:p>
          <a:p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Actividad física y peso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 </a:t>
            </a:r>
            <a:endParaRPr lang="es-ES" sz="2000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r>
              <a:rPr lang="es-ES" sz="2000" dirty="0" smtClean="0"/>
              <a:t>Realizar </a:t>
            </a:r>
            <a:r>
              <a:rPr lang="es-ES" sz="2000" b="1" dirty="0"/>
              <a:t>ejercicio </a:t>
            </a:r>
            <a:r>
              <a:rPr lang="es-ES" sz="2000" b="1" dirty="0" smtClean="0"/>
              <a:t>físico </a:t>
            </a:r>
            <a:r>
              <a:rPr lang="es-ES" sz="2000" dirty="0" smtClean="0"/>
              <a:t>de </a:t>
            </a:r>
            <a:r>
              <a:rPr lang="es-ES" sz="2000" dirty="0"/>
              <a:t>forma </a:t>
            </a:r>
            <a:r>
              <a:rPr lang="es-ES" sz="2000" dirty="0" smtClean="0"/>
              <a:t>regular. El sedentarismo incrementa el riesgo.</a:t>
            </a:r>
          </a:p>
          <a:p>
            <a:r>
              <a:rPr lang="es-ES" sz="2000" dirty="0" smtClean="0"/>
              <a:t>Mantener </a:t>
            </a:r>
            <a:r>
              <a:rPr lang="es-ES" sz="2000" dirty="0"/>
              <a:t>un </a:t>
            </a:r>
            <a:r>
              <a:rPr lang="es-ES" sz="2000" b="1" dirty="0"/>
              <a:t>peso corporal </a:t>
            </a:r>
            <a:r>
              <a:rPr lang="es-ES" sz="2000" b="1" dirty="0" smtClean="0"/>
              <a:t>saludable. </a:t>
            </a:r>
            <a:r>
              <a:rPr lang="es-ES" sz="2000" dirty="0" smtClean="0"/>
              <a:t>La obesidad es </a:t>
            </a:r>
            <a:r>
              <a:rPr lang="es-ES" sz="2000" dirty="0"/>
              <a:t>un factor de riesgo </a:t>
            </a:r>
            <a:r>
              <a:rPr lang="es-ES" sz="2000" dirty="0" smtClean="0"/>
              <a:t>clave, perímetros abdominales superiores a 102 cm en hombres y 88 cm en mujeres aumentan el riesgo.</a:t>
            </a:r>
            <a:endParaRPr lang="es-ES" sz="2000" dirty="0"/>
          </a:p>
          <a:p>
            <a:endParaRPr lang="es-ES" sz="2000" b="1" dirty="0" smtClean="0"/>
          </a:p>
          <a:p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Evitar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sustancias nocivas</a:t>
            </a:r>
            <a:r>
              <a:rPr lang="es-E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2000" dirty="0"/>
              <a:t>Eliminar el consumo de </a:t>
            </a:r>
            <a:r>
              <a:rPr lang="es-ES" sz="2000" b="1" dirty="0"/>
              <a:t>tabaco</a:t>
            </a:r>
            <a:r>
              <a:rPr lang="es-ES" sz="2000" dirty="0"/>
              <a:t> y limitar </a:t>
            </a:r>
            <a:r>
              <a:rPr lang="es-ES" sz="2000" dirty="0" smtClean="0"/>
              <a:t>el </a:t>
            </a:r>
            <a:r>
              <a:rPr lang="es-ES" sz="2000" dirty="0"/>
              <a:t>consumo de </a:t>
            </a:r>
            <a:r>
              <a:rPr lang="es-ES" sz="2000" b="1" dirty="0" smtClean="0"/>
              <a:t>alcohol. Evitar la exposición a contaminantes, </a:t>
            </a:r>
            <a:r>
              <a:rPr lang="es-ES" sz="2000" dirty="0" smtClean="0"/>
              <a:t>especialmente cumpliendo con la </a:t>
            </a:r>
            <a:r>
              <a:rPr lang="es-ES" sz="2000" b="1" dirty="0" smtClean="0"/>
              <a:t>PRL en el trabajo.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601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404752" y="60697"/>
            <a:ext cx="10705732" cy="76864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Cáncer </a:t>
            </a:r>
            <a:r>
              <a:rPr lang="es-ES" dirty="0" err="1" smtClean="0"/>
              <a:t>colorrectal</a:t>
            </a:r>
            <a:r>
              <a:rPr lang="es-ES" dirty="0" smtClean="0"/>
              <a:t>. Prevención Primaria y secundaria</a:t>
            </a: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404036" y="935666"/>
            <a:ext cx="114937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 primaria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busca evitar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la aparición del cáncer controlando factores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riesgo.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La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 secundaria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centra en la detección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precoz de las primeras lesiones para evitar que se desarrolle el cáncer. Su principal herramienta es el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programa de cribado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Salud Pública diseña y coordina el programa de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Cribado de Cáncer </a:t>
            </a:r>
            <a:r>
              <a:rPr lang="es-ES" sz="2000" b="1" dirty="0" err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en Aragón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 Este programa arrancó en 2013 en la DG de Asistencia Sanitaria, y pasó en 2024 a la Unidad de Cribados Poblacionales. Hasta ahora se ha realizado en población de </a:t>
            </a:r>
            <a:r>
              <a:rPr lang="es-ES" sz="2000" b="1" u="sng" dirty="0" smtClean="0">
                <a:latin typeface="Arial" charset="0"/>
                <a:ea typeface="Arial" charset="0"/>
                <a:cs typeface="Arial" charset="0"/>
              </a:rPr>
              <a:t>50 a 69 años.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Consiste en realizar el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sangre oculta en heces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 Si es positivo, se realiza colonoscopia.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Además de los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servicios de laboratorio de bioquímica y de digestivo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de los Hospitales, destaca el papel fundamental de la </a:t>
            </a:r>
            <a:r>
              <a:rPr lang="es-ES" sz="20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Atención </a:t>
            </a:r>
            <a:r>
              <a:rPr lang="es-ES" sz="20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Primaria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, tanto en la detección como en la prevención del cáncer </a:t>
            </a:r>
            <a:r>
              <a:rPr lang="es-ES" sz="2000" b="1" dirty="0" err="1" smtClean="0">
                <a:latin typeface="Arial" charset="0"/>
                <a:ea typeface="Arial" charset="0"/>
                <a:cs typeface="Arial" charset="0"/>
              </a:rPr>
              <a:t>colorrectal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, con el trabajo </a:t>
            </a:r>
            <a:r>
              <a:rPr lang="es-ES" sz="2000" b="1" dirty="0">
                <a:latin typeface="Arial" charset="0"/>
                <a:ea typeface="Arial" charset="0"/>
                <a:cs typeface="Arial" charset="0"/>
              </a:rPr>
              <a:t>conjunto de medicina y enfermería familiar y comunitaria, que tienen una función clave en todas las fases de la 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prevención. Se realizan acciones desde </a:t>
            </a:r>
            <a:r>
              <a:rPr lang="es-E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Atención Comunitaria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sz="20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75906" y="188289"/>
            <a:ext cx="10728251" cy="98129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Cribado de Cáncer </a:t>
            </a:r>
            <a:r>
              <a:rPr lang="es-ES" dirty="0" err="1" smtClean="0"/>
              <a:t>Colorrectal</a:t>
            </a:r>
            <a:r>
              <a:rPr lang="es-ES" dirty="0" smtClean="0"/>
              <a:t> en Aragón. Actuaciones realizadas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80484" y="1329069"/>
            <a:ext cx="11323673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En 2024 y 2025 se ha diseñado y desarrollado la aplicación </a:t>
            </a:r>
            <a:r>
              <a:rPr lang="es-ES" sz="2200" b="1" dirty="0" err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InfoCribados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, con fondos MRR y una inversión de 537.000 euros. </a:t>
            </a: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err="1" smtClean="0">
                <a:latin typeface="Arial" charset="0"/>
                <a:ea typeface="Arial" charset="0"/>
                <a:cs typeface="Arial" charset="0"/>
              </a:rPr>
              <a:t>Infocribados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 está integrada con la Historia Clínica Electrónica. Con ella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 se realiza la gestión integral y centralizada de las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cartas de invitación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a la población diana, previa aplicación de criterios de selección y criterios de exclusión.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También incluye la gestión de la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comunicación de resultados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Se ha incluido un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formulario de petición de colonoscopias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(clínicas o de cribado) que permite el registro, seguimiento y trazabilidad.</a:t>
            </a: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En 2025 se ha añadido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notificación a través de Salud Informa, tanto de la invitación como del resultado. También si la carta de invitación ha sido devuelta.</a:t>
            </a:r>
          </a:p>
          <a:p>
            <a:pPr marL="457200" indent="-457200">
              <a:buFontTx/>
              <a:buChar char="-"/>
            </a:pP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Char char="-"/>
            </a:pP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Dispone de un </a:t>
            </a:r>
            <a:r>
              <a:rPr lang="es-ES" sz="2200" b="1" i="0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cuadro de mando </a:t>
            </a:r>
            <a:r>
              <a:rPr lang="es-ES" sz="2200" b="1" i="0" dirty="0" smtClean="0">
                <a:latin typeface="Arial" charset="0"/>
                <a:ea typeface="Arial" charset="0"/>
                <a:cs typeface="Arial" charset="0"/>
              </a:rPr>
              <a:t>para el cálculo, análisis y monitorización de indicadores de proceso y de resultados (participación, tasa de detección, etc.).</a:t>
            </a:r>
          </a:p>
        </p:txBody>
      </p:sp>
    </p:spTree>
    <p:extLst>
      <p:ext uri="{BB962C8B-B14F-4D97-AF65-F5344CB8AC3E}">
        <p14:creationId xmlns:p14="http://schemas.microsoft.com/office/powerpoint/2010/main" val="40912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75906" y="241452"/>
            <a:ext cx="10728251" cy="98129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Programa de Cribado de Cáncer </a:t>
            </a:r>
            <a:r>
              <a:rPr lang="es-ES" dirty="0" err="1" smtClean="0"/>
              <a:t>Colorrectal</a:t>
            </a:r>
            <a:r>
              <a:rPr lang="es-ES" dirty="0" smtClean="0"/>
              <a:t> en Aragón. 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279" y="1031358"/>
            <a:ext cx="11259878" cy="7540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Año 2025:</a:t>
            </a:r>
          </a:p>
          <a:p>
            <a:endParaRPr lang="es-ES" sz="2200" b="1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Se alcanzan las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247.000 invitaciones</a:t>
            </a:r>
          </a:p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90.000 test de SOH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procesados</a:t>
            </a: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Porcentaje de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positivos</a:t>
            </a:r>
            <a:r>
              <a:rPr lang="es-ES" sz="2200" b="1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alrededor del 5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La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participación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apenas alcanza el </a:t>
            </a:r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40%, </a:t>
            </a: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siendo lo deseable superior al 70%.</a:t>
            </a: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Medidas para mejorar la participación: </a:t>
            </a:r>
          </a:p>
          <a:p>
            <a:endParaRPr lang="es-ES" sz="2200" b="1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-   Campañas de promoción y publicidad</a:t>
            </a: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Impulso en Atención Primaria, con indicador en el contrato-programa</a:t>
            </a:r>
          </a:p>
          <a:p>
            <a:pPr marL="342900" indent="-342900">
              <a:buFontTx/>
              <a:buChar char="-"/>
            </a:pPr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200" b="1" dirty="0" smtClean="0">
                <a:latin typeface="Arial" charset="0"/>
                <a:ea typeface="Arial" charset="0"/>
                <a:cs typeface="Arial" charset="0"/>
              </a:rPr>
              <a:t>Acciones desde Atención Comunitaria, con AECC</a:t>
            </a:r>
            <a:r>
              <a:rPr lang="es-ES" sz="2200" b="1" dirty="0">
                <a:latin typeface="Arial" charset="0"/>
                <a:ea typeface="Arial" charset="0"/>
                <a:cs typeface="Arial" charset="0"/>
              </a:rPr>
              <a:t>, Cruz Roja y otras Asociaciones:  </a:t>
            </a:r>
            <a:r>
              <a:rPr lang="es-ES" sz="22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Mesas informativas con motivo del día mundial del cáncer</a:t>
            </a:r>
            <a:r>
              <a:rPr lang="es-ES" sz="2200" b="1" dirty="0">
                <a:latin typeface="Arial" charset="0"/>
                <a:ea typeface="Arial" charset="0"/>
                <a:cs typeface="Arial" charset="0"/>
              </a:rPr>
              <a:t>, en la segunda quincena de marzo de 2026.</a:t>
            </a:r>
          </a:p>
          <a:p>
            <a:pPr marL="342900" indent="-342900">
              <a:buFontTx/>
              <a:buChar char="-"/>
            </a:pPr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  <a:p>
            <a:endParaRPr lang="es-ES" sz="2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84521" y="486000"/>
            <a:ext cx="10728251" cy="672949"/>
          </a:xfrm>
        </p:spPr>
        <p:txBody>
          <a:bodyPr>
            <a:normAutofit/>
          </a:bodyPr>
          <a:lstStyle/>
          <a:p>
            <a:r>
              <a:rPr lang="es-ES" dirty="0" smtClean="0"/>
              <a:t>Ampliación de la población diana hasta 74 años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893134" y="1297173"/>
            <a:ext cx="10919637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1.- La Ponencia de Cribados del SNS realiza la propuesta técnica de ampliación de la población diana, basada en la evaluación de tecnología sanitaria.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2.- La Comisión de Salud Pública del SNS aprueba esa propuesta y la eleva al Consejo Interterritorial del SNS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3.- El CISNS aprobó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12 de noviembre de 2025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la ampliación de la población diana, que de 50 a 69 años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pasará a ser de 50 a 74 años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, dando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5 años de plazo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 las CCAA.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Aragón inicia esta ampliación desde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abril de 2026</a:t>
            </a: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. En Aragón hay 66.000 personas de 70 a 74 años, pero aplicando criterios de exclusión, serán </a:t>
            </a:r>
            <a:r>
              <a:rPr lang="es-E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unas 42.000 personas invitadas.</a:t>
            </a:r>
            <a:endParaRPr lang="es-ES" sz="3200" b="1" i="0" dirty="0" smtClean="0">
              <a:solidFill>
                <a:schemeClr val="accent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84521" y="486000"/>
            <a:ext cx="10728251" cy="67294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Personas de 70 a 74 años que NO recibirán la carta para participar en el programa de cribado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084521" y="1705812"/>
            <a:ext cx="10515600" cy="48013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Colonoscopia realizada en los últimos 5 años</a:t>
            </a: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Sigue otro circuito porque tiene antecedentes personales o familiares</a:t>
            </a:r>
          </a:p>
          <a:p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Está en seguimiento por otra enfermedad del colon o del recto</a:t>
            </a:r>
          </a:p>
          <a:p>
            <a:pPr marL="342900" indent="-342900">
              <a:buFontTx/>
              <a:buChar char="-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Sus datos de domicilio en el centro de salud son incorrectos</a:t>
            </a:r>
          </a:p>
          <a:p>
            <a:pPr marL="342900" indent="-342900">
              <a:buFontTx/>
              <a:buChar char="-"/>
            </a:pP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b="1" dirty="0" smtClean="0">
                <a:latin typeface="Arial" charset="0"/>
                <a:ea typeface="Arial" charset="0"/>
                <a:cs typeface="Arial" charset="0"/>
              </a:rPr>
              <a:t>Las invitaciones se enviarán de forma progresiva a lo largo de 2 años, según el procedimiento establecido por la UE y el Ministerio de Sanidad.</a:t>
            </a:r>
          </a:p>
          <a:p>
            <a:pPr marL="342900" indent="-342900">
              <a:buFontTx/>
              <a:buChar char="-"/>
            </a:pPr>
            <a:endParaRPr lang="es-ES" sz="2400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s-ES" sz="24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bierno de Aragón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8460</TotalTime>
  <Words>999</Words>
  <Application>Microsoft Office PowerPoint</Application>
  <PresentationFormat>Panorámica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Roboto-Regular</vt:lpstr>
      <vt:lpstr>Gobierno de Aragón</vt:lpstr>
      <vt:lpstr>AMPLIACIÓN DEL CRIBADO DE CÁNCER COLORRECTAL EN  ARAGÓN  Marzo de 2026 </vt:lpstr>
      <vt:lpstr>El cáncer colorrectal. Situación en Aragón</vt:lpstr>
      <vt:lpstr>Presentación de PowerPoint</vt:lpstr>
      <vt:lpstr>El cáncer colorrectal. Prevención Primaria</vt:lpstr>
      <vt:lpstr>Cáncer colorrectal. Prevención Primaria y secundaria</vt:lpstr>
      <vt:lpstr>Programa de Cribado de Cáncer Colorrectal en Aragón. Actuaciones realizadas</vt:lpstr>
      <vt:lpstr>Programa de Cribado de Cáncer Colorrectal en Aragón. </vt:lpstr>
      <vt:lpstr>Ampliación de la población diana hasta 74 años</vt:lpstr>
      <vt:lpstr>Personas de 70 a 74 años que NO recibirán la carta para participar en el programa de cribado</vt:lpstr>
      <vt:lpstr>Presentación de PowerPoint</vt:lpstr>
      <vt:lpstr>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Administrador</cp:lastModifiedBy>
  <cp:revision>492</cp:revision>
  <cp:lastPrinted>2026-03-10T08:42:24Z</cp:lastPrinted>
  <dcterms:created xsi:type="dcterms:W3CDTF">2015-10-16T11:25:49Z</dcterms:created>
  <dcterms:modified xsi:type="dcterms:W3CDTF">2026-03-10T12:43:39Z</dcterms:modified>
  <cp:category/>
</cp:coreProperties>
</file>